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731"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2.jpeg>
</file>

<file path=ppt/media/image3.jpeg>
</file>

<file path=ppt/media/image4.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tr-TR"/>
              <a:t>Asıl başlık stilini düzenlemek için tıklayın</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69037F70-2477-42D6-B3EB-3AC59111CC13}" type="datetimeFigureOut">
              <a:rPr lang="tr-TR" smtClean="0"/>
              <a:t>23.09.2023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2145553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69037F70-2477-42D6-B3EB-3AC59111CC13}" type="datetimeFigureOut">
              <a:rPr lang="tr-TR" smtClean="0"/>
              <a:t>23.09.2023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3739217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838200" y="6422854"/>
            <a:ext cx="2743196" cy="365125"/>
          </a:xfrm>
        </p:spPr>
        <p:txBody>
          <a:bodyPr/>
          <a:lstStyle/>
          <a:p>
            <a:fld id="{69037F70-2477-42D6-B3EB-3AC59111CC13}" type="datetimeFigureOut">
              <a:rPr lang="tr-TR" smtClean="0"/>
              <a:t>23.09.2023</a:t>
            </a:fld>
            <a:endParaRPr lang="tr-TR"/>
          </a:p>
        </p:txBody>
      </p:sp>
      <p:sp>
        <p:nvSpPr>
          <p:cNvPr id="5" name="Footer Placeholder 4"/>
          <p:cNvSpPr>
            <a:spLocks noGrp="1"/>
          </p:cNvSpPr>
          <p:nvPr>
            <p:ph type="ftr" sz="quarter" idx="11"/>
          </p:nvPr>
        </p:nvSpPr>
        <p:spPr>
          <a:xfrm>
            <a:off x="3776135" y="6422854"/>
            <a:ext cx="4279669" cy="365125"/>
          </a:xfrm>
        </p:spPr>
        <p:txBody>
          <a:bodyPr/>
          <a:lstStyle/>
          <a:p>
            <a:endParaRPr lang="tr-TR"/>
          </a:p>
        </p:txBody>
      </p:sp>
      <p:sp>
        <p:nvSpPr>
          <p:cNvPr id="6" name="Slide Number Placeholder 5"/>
          <p:cNvSpPr>
            <a:spLocks noGrp="1"/>
          </p:cNvSpPr>
          <p:nvPr>
            <p:ph type="sldNum" sz="quarter" idx="12"/>
          </p:nvPr>
        </p:nvSpPr>
        <p:spPr>
          <a:xfrm>
            <a:off x="8073048" y="6422854"/>
            <a:ext cx="879759" cy="365125"/>
          </a:xfrm>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2889238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69037F70-2477-42D6-B3EB-3AC59111CC13}" type="datetimeFigureOut">
              <a:rPr lang="tr-TR" smtClean="0"/>
              <a:t>23.09.2023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266607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lvl1pPr>
              <a:defRPr>
                <a:solidFill>
                  <a:schemeClr val="tx2"/>
                </a:solidFill>
              </a:defRPr>
            </a:lvl1pPr>
          </a:lstStyle>
          <a:p>
            <a:fld id="{69037F70-2477-42D6-B3EB-3AC59111CC13}" type="datetimeFigureOut">
              <a:rPr lang="tr-TR" smtClean="0"/>
              <a:t>23.09.2023</a:t>
            </a:fld>
            <a:endParaRPr lang="tr-TR"/>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tr-TR"/>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69F57DA2-A615-4217-AD70-2A1FEC0D76A4}" type="slidenum">
              <a:rPr lang="tr-TR" smtClean="0"/>
              <a:t>‹#›</a:t>
            </a:fld>
            <a:endParaRPr lang="tr-TR"/>
          </a:p>
        </p:txBody>
      </p:sp>
    </p:spTree>
    <p:extLst>
      <p:ext uri="{BB962C8B-B14F-4D97-AF65-F5344CB8AC3E}">
        <p14:creationId xmlns:p14="http://schemas.microsoft.com/office/powerpoint/2010/main" val="2078047709"/>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69037F70-2477-42D6-B3EB-3AC59111CC13}" type="datetimeFigureOut">
              <a:rPr lang="tr-TR" smtClean="0"/>
              <a:t>23.09.2023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1704131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69037F70-2477-42D6-B3EB-3AC59111CC13}" type="datetimeFigureOut">
              <a:rPr lang="tr-TR" smtClean="0"/>
              <a:t>23.09.2023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3528212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69037F70-2477-42D6-B3EB-3AC59111CC13}" type="datetimeFigureOut">
              <a:rPr lang="tr-TR" smtClean="0"/>
              <a:t>23.09.2023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2085248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037F70-2477-42D6-B3EB-3AC59111CC13}" type="datetimeFigureOut">
              <a:rPr lang="tr-TR" smtClean="0"/>
              <a:t>23.09.2023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2790421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69037F70-2477-42D6-B3EB-3AC59111CC13}" type="datetimeFigureOut">
              <a:rPr lang="tr-TR" smtClean="0"/>
              <a:t>23.09.2023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1238521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69037F70-2477-42D6-B3EB-3AC59111CC13}" type="datetimeFigureOut">
              <a:rPr lang="tr-TR" smtClean="0"/>
              <a:t>23.09.2023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69F57DA2-A615-4217-AD70-2A1FEC0D76A4}" type="slidenum">
              <a:rPr lang="tr-TR" smtClean="0"/>
              <a:t>‹#›</a:t>
            </a:fld>
            <a:endParaRPr lang="tr-TR"/>
          </a:p>
        </p:txBody>
      </p:sp>
    </p:spTree>
    <p:extLst>
      <p:ext uri="{BB962C8B-B14F-4D97-AF65-F5344CB8AC3E}">
        <p14:creationId xmlns:p14="http://schemas.microsoft.com/office/powerpoint/2010/main" val="1178791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69037F70-2477-42D6-B3EB-3AC59111CC13}" type="datetimeFigureOut">
              <a:rPr lang="tr-TR" smtClean="0"/>
              <a:t>23.09.2023</a:t>
            </a:fld>
            <a:endParaRPr lang="tr-TR"/>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tr-TR"/>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69F57DA2-A615-4217-AD70-2A1FEC0D76A4}" type="slidenum">
              <a:rPr lang="tr-TR" smtClean="0"/>
              <a:t>‹#›</a:t>
            </a:fld>
            <a:endParaRPr lang="tr-TR"/>
          </a:p>
        </p:txBody>
      </p:sp>
    </p:spTree>
    <p:extLst>
      <p:ext uri="{BB962C8B-B14F-4D97-AF65-F5344CB8AC3E}">
        <p14:creationId xmlns:p14="http://schemas.microsoft.com/office/powerpoint/2010/main" val="185224162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1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10488BB-E3E3-4185-AF30-65D785E2E1BB}"/>
              </a:ext>
            </a:extLst>
          </p:cNvPr>
          <p:cNvSpPr>
            <a:spLocks noGrp="1"/>
          </p:cNvSpPr>
          <p:nvPr>
            <p:ph type="ctrTitle"/>
          </p:nvPr>
        </p:nvSpPr>
        <p:spPr/>
        <p:txBody>
          <a:bodyPr>
            <a:normAutofit/>
          </a:bodyPr>
          <a:lstStyle/>
          <a:p>
            <a:r>
              <a:rPr lang="tr-TR" sz="2800" b="1" i="0" u="none" strike="noStrike" baseline="0" dirty="0">
                <a:solidFill>
                  <a:srgbClr val="00809E"/>
                </a:solidFill>
                <a:latin typeface="Trebuchet MS" panose="020B0603020202020204" pitchFamily="34" charset="0"/>
              </a:rPr>
              <a:t>3. Bölüm – Diyot ve LED Uygulamaları </a:t>
            </a:r>
            <a:endParaRPr lang="tr-TR" sz="8000" dirty="0"/>
          </a:p>
        </p:txBody>
      </p:sp>
      <p:sp>
        <p:nvSpPr>
          <p:cNvPr id="3" name="Alt Başlık 2">
            <a:extLst>
              <a:ext uri="{FF2B5EF4-FFF2-40B4-BE49-F238E27FC236}">
                <a16:creationId xmlns:a16="http://schemas.microsoft.com/office/drawing/2014/main" id="{8313AA7D-70DA-4DE4-89CD-391BAB109D92}"/>
              </a:ext>
            </a:extLst>
          </p:cNvPr>
          <p:cNvSpPr>
            <a:spLocks noGrp="1"/>
          </p:cNvSpPr>
          <p:nvPr>
            <p:ph type="subTitle" idx="1"/>
          </p:nvPr>
        </p:nvSpPr>
        <p:spPr/>
        <p:txBody>
          <a:bodyPr/>
          <a:lstStyle/>
          <a:p>
            <a:endParaRPr lang="tr-TR"/>
          </a:p>
        </p:txBody>
      </p:sp>
    </p:spTree>
    <p:extLst>
      <p:ext uri="{BB962C8B-B14F-4D97-AF65-F5344CB8AC3E}">
        <p14:creationId xmlns:p14="http://schemas.microsoft.com/office/powerpoint/2010/main" val="866761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1.6 Gözle ve Uygula - Diyot ile “VE” Kapısı Yapıyorum (Öğrenci 2)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Diyot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220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2174710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lstStyle/>
          <a:p>
            <a:endParaRPr lang="tr-TR"/>
          </a:p>
        </p:txBody>
      </p:sp>
      <p:pic>
        <p:nvPicPr>
          <p:cNvPr id="9" name="İçerik Yer Tutucusu 8">
            <a:extLst>
              <a:ext uri="{FF2B5EF4-FFF2-40B4-BE49-F238E27FC236}">
                <a16:creationId xmlns:a16="http://schemas.microsoft.com/office/drawing/2014/main" id="{09EE8331-D7CC-44B2-88E3-C7297FE7703B}"/>
              </a:ext>
            </a:extLst>
          </p:cNvPr>
          <p:cNvPicPr>
            <a:picLocks noGrp="1" noChangeAspect="1"/>
          </p:cNvPicPr>
          <p:nvPr>
            <p:ph idx="1"/>
          </p:nvPr>
        </p:nvPicPr>
        <p:blipFill>
          <a:blip r:embed="rId2"/>
          <a:stretch>
            <a:fillRect/>
          </a:stretch>
        </p:blipFill>
        <p:spPr>
          <a:xfrm>
            <a:off x="7991188" y="2011680"/>
            <a:ext cx="2764277" cy="1648350"/>
          </a:xfrm>
        </p:spPr>
      </p:pic>
      <p:pic>
        <p:nvPicPr>
          <p:cNvPr id="5" name="Resim 4">
            <a:extLst>
              <a:ext uri="{FF2B5EF4-FFF2-40B4-BE49-F238E27FC236}">
                <a16:creationId xmlns:a16="http://schemas.microsoft.com/office/drawing/2014/main" id="{C8462ACE-077C-47AA-A6CD-4D54466E379B}"/>
              </a:ext>
            </a:extLst>
          </p:cNvPr>
          <p:cNvPicPr>
            <a:picLocks noChangeAspect="1"/>
          </p:cNvPicPr>
          <p:nvPr/>
        </p:nvPicPr>
        <p:blipFill>
          <a:blip r:embed="rId3"/>
          <a:stretch>
            <a:fillRect/>
          </a:stretch>
        </p:blipFill>
        <p:spPr>
          <a:xfrm>
            <a:off x="4678266" y="2011680"/>
            <a:ext cx="2764277" cy="1648350"/>
          </a:xfrm>
          <a:prstGeom prst="rect">
            <a:avLst/>
          </a:prstGeom>
        </p:spPr>
      </p:pic>
      <p:pic>
        <p:nvPicPr>
          <p:cNvPr id="7" name="Resim 6">
            <a:extLst>
              <a:ext uri="{FF2B5EF4-FFF2-40B4-BE49-F238E27FC236}">
                <a16:creationId xmlns:a16="http://schemas.microsoft.com/office/drawing/2014/main" id="{3D99FF4D-35BA-4549-92C3-E8159011F752}"/>
              </a:ext>
            </a:extLst>
          </p:cNvPr>
          <p:cNvPicPr>
            <a:picLocks noChangeAspect="1"/>
          </p:cNvPicPr>
          <p:nvPr/>
        </p:nvPicPr>
        <p:blipFill>
          <a:blip r:embed="rId4"/>
          <a:stretch>
            <a:fillRect/>
          </a:stretch>
        </p:blipFill>
        <p:spPr>
          <a:xfrm>
            <a:off x="1202918" y="2011680"/>
            <a:ext cx="2764277" cy="1648350"/>
          </a:xfrm>
          <a:prstGeom prst="rect">
            <a:avLst/>
          </a:prstGeom>
        </p:spPr>
      </p:pic>
      <p:pic>
        <p:nvPicPr>
          <p:cNvPr id="11" name="Resim 10">
            <a:extLst>
              <a:ext uri="{FF2B5EF4-FFF2-40B4-BE49-F238E27FC236}">
                <a16:creationId xmlns:a16="http://schemas.microsoft.com/office/drawing/2014/main" id="{84A68B2A-9373-4EB0-8778-7494806A5537}"/>
              </a:ext>
            </a:extLst>
          </p:cNvPr>
          <p:cNvPicPr>
            <a:picLocks noChangeAspect="1"/>
          </p:cNvPicPr>
          <p:nvPr/>
        </p:nvPicPr>
        <p:blipFill>
          <a:blip r:embed="rId5"/>
          <a:stretch>
            <a:fillRect/>
          </a:stretch>
        </p:blipFill>
        <p:spPr>
          <a:xfrm>
            <a:off x="1202918" y="4376995"/>
            <a:ext cx="2764276" cy="1648349"/>
          </a:xfrm>
          <a:prstGeom prst="rect">
            <a:avLst/>
          </a:prstGeom>
        </p:spPr>
      </p:pic>
    </p:spTree>
    <p:extLst>
      <p:ext uri="{BB962C8B-B14F-4D97-AF65-F5344CB8AC3E}">
        <p14:creationId xmlns:p14="http://schemas.microsoft.com/office/powerpoint/2010/main" val="3066751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758D2BE7-0BDE-4273-82FA-D20014E1CD5D}"/>
              </a:ext>
            </a:extLst>
          </p:cNvPr>
          <p:cNvPicPr>
            <a:picLocks noChangeAspect="1"/>
          </p:cNvPicPr>
          <p:nvPr/>
        </p:nvPicPr>
        <p:blipFill>
          <a:blip r:embed="rId2"/>
          <a:stretch>
            <a:fillRect/>
          </a:stretch>
        </p:blipFill>
        <p:spPr>
          <a:xfrm>
            <a:off x="579018" y="1064643"/>
            <a:ext cx="11033963" cy="4914122"/>
          </a:xfrm>
          <a:prstGeom prst="rect">
            <a:avLst/>
          </a:prstGeom>
        </p:spPr>
      </p:pic>
    </p:spTree>
    <p:extLst>
      <p:ext uri="{BB962C8B-B14F-4D97-AF65-F5344CB8AC3E}">
        <p14:creationId xmlns:p14="http://schemas.microsoft.com/office/powerpoint/2010/main" val="1182356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5482FE75-C9FB-4334-A63E-F2F478448693}"/>
              </a:ext>
            </a:extLst>
          </p:cNvPr>
          <p:cNvPicPr>
            <a:picLocks noChangeAspect="1"/>
          </p:cNvPicPr>
          <p:nvPr/>
        </p:nvPicPr>
        <p:blipFill>
          <a:blip r:embed="rId2"/>
          <a:stretch>
            <a:fillRect/>
          </a:stretch>
        </p:blipFill>
        <p:spPr>
          <a:xfrm>
            <a:off x="279263" y="1010122"/>
            <a:ext cx="11523096" cy="4729512"/>
          </a:xfrm>
          <a:prstGeom prst="rect">
            <a:avLst/>
          </a:prstGeom>
        </p:spPr>
      </p:pic>
    </p:spTree>
    <p:extLst>
      <p:ext uri="{BB962C8B-B14F-4D97-AF65-F5344CB8AC3E}">
        <p14:creationId xmlns:p14="http://schemas.microsoft.com/office/powerpoint/2010/main" val="1334669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1.7 Gözle ve Uygula - Kaç </a:t>
            </a:r>
            <a:r>
              <a:rPr lang="tr-TR" sz="2400" b="0" i="0" u="none" strike="noStrike" baseline="0" dirty="0" err="1">
                <a:solidFill>
                  <a:srgbClr val="00809E"/>
                </a:solidFill>
                <a:latin typeface="Arial" panose="020B0604020202020204" pitchFamily="34" charset="0"/>
              </a:rPr>
              <a:t>Buzzer’dan</a:t>
            </a:r>
            <a:r>
              <a:rPr lang="tr-TR" sz="2400" b="0" i="0" u="none" strike="noStrike" baseline="0" dirty="0">
                <a:solidFill>
                  <a:srgbClr val="00809E"/>
                </a:solidFill>
                <a:latin typeface="Arial" panose="020B0604020202020204" pitchFamily="34" charset="0"/>
              </a:rPr>
              <a:t> Ses Çıkıyor? (Öğrenci 1)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Buton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Aktif </a:t>
            </a:r>
            <a:r>
              <a:rPr lang="tr-TR" sz="1800" b="1" i="0" u="none" strike="noStrike" baseline="0" dirty="0" err="1">
                <a:solidFill>
                  <a:srgbClr val="006565"/>
                </a:solidFill>
                <a:latin typeface="Arial" panose="020B0604020202020204" pitchFamily="34" charset="0"/>
              </a:rPr>
              <a:t>buzzer</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100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330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10K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1900227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9681E747-9C84-4CB0-A9E4-D38DC539374A}"/>
              </a:ext>
            </a:extLst>
          </p:cNvPr>
          <p:cNvPicPr>
            <a:picLocks noChangeAspect="1"/>
          </p:cNvPicPr>
          <p:nvPr/>
        </p:nvPicPr>
        <p:blipFill>
          <a:blip r:embed="rId2"/>
          <a:stretch>
            <a:fillRect/>
          </a:stretch>
        </p:blipFill>
        <p:spPr>
          <a:xfrm>
            <a:off x="1086384" y="1051384"/>
            <a:ext cx="9811002" cy="4755232"/>
          </a:xfrm>
          <a:prstGeom prst="rect">
            <a:avLst/>
          </a:prstGeom>
        </p:spPr>
      </p:pic>
    </p:spTree>
    <p:extLst>
      <p:ext uri="{BB962C8B-B14F-4D97-AF65-F5344CB8AC3E}">
        <p14:creationId xmlns:p14="http://schemas.microsoft.com/office/powerpoint/2010/main" val="12629319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9E6E1317-9D6F-4F63-8384-1DF39311A8F4}"/>
              </a:ext>
            </a:extLst>
          </p:cNvPr>
          <p:cNvPicPr>
            <a:picLocks noChangeAspect="1"/>
          </p:cNvPicPr>
          <p:nvPr/>
        </p:nvPicPr>
        <p:blipFill>
          <a:blip r:embed="rId2"/>
          <a:stretch>
            <a:fillRect/>
          </a:stretch>
        </p:blipFill>
        <p:spPr>
          <a:xfrm>
            <a:off x="2000517" y="0"/>
            <a:ext cx="5720035" cy="6856566"/>
          </a:xfrm>
          <a:prstGeom prst="rect">
            <a:avLst/>
          </a:prstGeom>
        </p:spPr>
      </p:pic>
    </p:spTree>
    <p:extLst>
      <p:ext uri="{BB962C8B-B14F-4D97-AF65-F5344CB8AC3E}">
        <p14:creationId xmlns:p14="http://schemas.microsoft.com/office/powerpoint/2010/main" val="1223556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1.8 Gözle - RGB LED ile Farklı Renkler </a:t>
            </a:r>
            <a:endParaRPr lang="tr-TR" sz="4800" dirty="0"/>
          </a:p>
        </p:txBody>
      </p:sp>
      <p:pic>
        <p:nvPicPr>
          <p:cNvPr id="5" name="İçerik Yer Tutucusu 4">
            <a:extLst>
              <a:ext uri="{FF2B5EF4-FFF2-40B4-BE49-F238E27FC236}">
                <a16:creationId xmlns:a16="http://schemas.microsoft.com/office/drawing/2014/main" id="{1068111F-837A-4127-A88A-CA637E5E4914}"/>
              </a:ext>
            </a:extLst>
          </p:cNvPr>
          <p:cNvPicPr>
            <a:picLocks noGrp="1" noChangeAspect="1"/>
          </p:cNvPicPr>
          <p:nvPr>
            <p:ph idx="1"/>
          </p:nvPr>
        </p:nvPicPr>
        <p:blipFill>
          <a:blip r:embed="rId2"/>
          <a:stretch>
            <a:fillRect/>
          </a:stretch>
        </p:blipFill>
        <p:spPr>
          <a:xfrm>
            <a:off x="1199777" y="2012222"/>
            <a:ext cx="3805856" cy="3754624"/>
          </a:xfrm>
        </p:spPr>
      </p:pic>
      <p:pic>
        <p:nvPicPr>
          <p:cNvPr id="7" name="Resim 6">
            <a:extLst>
              <a:ext uri="{FF2B5EF4-FFF2-40B4-BE49-F238E27FC236}">
                <a16:creationId xmlns:a16="http://schemas.microsoft.com/office/drawing/2014/main" id="{CFA3472B-6CDE-47A6-AA89-6A3469740AA0}"/>
              </a:ext>
            </a:extLst>
          </p:cNvPr>
          <p:cNvPicPr>
            <a:picLocks noChangeAspect="1"/>
          </p:cNvPicPr>
          <p:nvPr/>
        </p:nvPicPr>
        <p:blipFill>
          <a:blip r:embed="rId3"/>
          <a:stretch>
            <a:fillRect/>
          </a:stretch>
        </p:blipFill>
        <p:spPr>
          <a:xfrm>
            <a:off x="5433069" y="2001552"/>
            <a:ext cx="2325191" cy="3775963"/>
          </a:xfrm>
          <a:prstGeom prst="rect">
            <a:avLst/>
          </a:prstGeom>
        </p:spPr>
      </p:pic>
      <p:pic>
        <p:nvPicPr>
          <p:cNvPr id="9" name="Resim 8">
            <a:extLst>
              <a:ext uri="{FF2B5EF4-FFF2-40B4-BE49-F238E27FC236}">
                <a16:creationId xmlns:a16="http://schemas.microsoft.com/office/drawing/2014/main" id="{66B57A20-A5AF-4383-A87E-BCBE880F1DC4}"/>
              </a:ext>
            </a:extLst>
          </p:cNvPr>
          <p:cNvPicPr>
            <a:picLocks noChangeAspect="1"/>
          </p:cNvPicPr>
          <p:nvPr/>
        </p:nvPicPr>
        <p:blipFill>
          <a:blip r:embed="rId4"/>
          <a:stretch>
            <a:fillRect/>
          </a:stretch>
        </p:blipFill>
        <p:spPr>
          <a:xfrm>
            <a:off x="8185696" y="2001552"/>
            <a:ext cx="2170245" cy="2327298"/>
          </a:xfrm>
          <a:prstGeom prst="rect">
            <a:avLst/>
          </a:prstGeom>
        </p:spPr>
      </p:pic>
      <p:pic>
        <p:nvPicPr>
          <p:cNvPr id="13" name="Resim 12">
            <a:extLst>
              <a:ext uri="{FF2B5EF4-FFF2-40B4-BE49-F238E27FC236}">
                <a16:creationId xmlns:a16="http://schemas.microsoft.com/office/drawing/2014/main" id="{1BE74768-96E6-4BBC-B4A1-DC98F4C8698D}"/>
              </a:ext>
            </a:extLst>
          </p:cNvPr>
          <p:cNvPicPr>
            <a:picLocks noChangeAspect="1"/>
          </p:cNvPicPr>
          <p:nvPr/>
        </p:nvPicPr>
        <p:blipFill>
          <a:blip r:embed="rId5"/>
          <a:stretch>
            <a:fillRect/>
          </a:stretch>
        </p:blipFill>
        <p:spPr>
          <a:xfrm>
            <a:off x="8185696" y="4440589"/>
            <a:ext cx="2046570" cy="2318720"/>
          </a:xfrm>
          <a:prstGeom prst="rect">
            <a:avLst/>
          </a:prstGeom>
        </p:spPr>
      </p:pic>
    </p:spTree>
    <p:extLst>
      <p:ext uri="{BB962C8B-B14F-4D97-AF65-F5344CB8AC3E}">
        <p14:creationId xmlns:p14="http://schemas.microsoft.com/office/powerpoint/2010/main" val="23804936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803A2116-5D63-4E17-8D93-552374028861}"/>
              </a:ext>
            </a:extLst>
          </p:cNvPr>
          <p:cNvPicPr>
            <a:picLocks noChangeAspect="1"/>
          </p:cNvPicPr>
          <p:nvPr/>
        </p:nvPicPr>
        <p:blipFill>
          <a:blip r:embed="rId2"/>
          <a:stretch>
            <a:fillRect/>
          </a:stretch>
        </p:blipFill>
        <p:spPr>
          <a:xfrm>
            <a:off x="0" y="0"/>
            <a:ext cx="5953227" cy="6858000"/>
          </a:xfrm>
          <a:prstGeom prst="rect">
            <a:avLst/>
          </a:prstGeom>
        </p:spPr>
      </p:pic>
      <p:pic>
        <p:nvPicPr>
          <p:cNvPr id="7" name="Resim 6">
            <a:extLst>
              <a:ext uri="{FF2B5EF4-FFF2-40B4-BE49-F238E27FC236}">
                <a16:creationId xmlns:a16="http://schemas.microsoft.com/office/drawing/2014/main" id="{46F6D228-6CB7-41DC-863F-758F6335B5C8}"/>
              </a:ext>
            </a:extLst>
          </p:cNvPr>
          <p:cNvPicPr>
            <a:picLocks noChangeAspect="1"/>
          </p:cNvPicPr>
          <p:nvPr/>
        </p:nvPicPr>
        <p:blipFill>
          <a:blip r:embed="rId3"/>
          <a:stretch>
            <a:fillRect/>
          </a:stretch>
        </p:blipFill>
        <p:spPr>
          <a:xfrm>
            <a:off x="5953228" y="-256355"/>
            <a:ext cx="6234442" cy="7114355"/>
          </a:xfrm>
          <a:prstGeom prst="rect">
            <a:avLst/>
          </a:prstGeom>
        </p:spPr>
      </p:pic>
    </p:spTree>
    <p:extLst>
      <p:ext uri="{BB962C8B-B14F-4D97-AF65-F5344CB8AC3E}">
        <p14:creationId xmlns:p14="http://schemas.microsoft.com/office/powerpoint/2010/main" val="33270807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EE2DD43B-715C-47A0-B06E-D5AED4572012}"/>
              </a:ext>
            </a:extLst>
          </p:cNvPr>
          <p:cNvPicPr>
            <a:picLocks noChangeAspect="1"/>
          </p:cNvPicPr>
          <p:nvPr/>
        </p:nvPicPr>
        <p:blipFill>
          <a:blip r:embed="rId2"/>
          <a:stretch>
            <a:fillRect/>
          </a:stretch>
        </p:blipFill>
        <p:spPr>
          <a:xfrm>
            <a:off x="2312929" y="261594"/>
            <a:ext cx="6491379" cy="6334812"/>
          </a:xfrm>
          <a:prstGeom prst="rect">
            <a:avLst/>
          </a:prstGeom>
        </p:spPr>
      </p:pic>
    </p:spTree>
    <p:extLst>
      <p:ext uri="{BB962C8B-B14F-4D97-AF65-F5344CB8AC3E}">
        <p14:creationId xmlns:p14="http://schemas.microsoft.com/office/powerpoint/2010/main" val="1108325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lstStyle/>
          <a:p>
            <a:r>
              <a:rPr lang="tr-TR" dirty="0"/>
              <a:t>İletken ve yalıtkan kavramı</a:t>
            </a:r>
          </a:p>
        </p:txBody>
      </p:sp>
      <p:sp>
        <p:nvSpPr>
          <p:cNvPr id="4" name="İçerik Yer Tutucusu 3">
            <a:extLst>
              <a:ext uri="{FF2B5EF4-FFF2-40B4-BE49-F238E27FC236}">
                <a16:creationId xmlns:a16="http://schemas.microsoft.com/office/drawing/2014/main" id="{A4F48CDA-BB01-4EE6-AC43-526872465C7C}"/>
              </a:ext>
            </a:extLst>
          </p:cNvPr>
          <p:cNvSpPr>
            <a:spLocks noGrp="1"/>
          </p:cNvSpPr>
          <p:nvPr>
            <p:ph idx="1"/>
          </p:nvPr>
        </p:nvSpPr>
        <p:spPr/>
        <p:txBody>
          <a:bodyPr/>
          <a:lstStyle/>
          <a:p>
            <a:endParaRPr lang="tr-TR" dirty="0"/>
          </a:p>
        </p:txBody>
      </p:sp>
      <p:pic>
        <p:nvPicPr>
          <p:cNvPr id="1030" name="Picture 6" descr="Yalıtkan maddeler - İletken Ve Yalitkan Maddeler">
            <a:extLst>
              <a:ext uri="{FF2B5EF4-FFF2-40B4-BE49-F238E27FC236}">
                <a16:creationId xmlns:a16="http://schemas.microsoft.com/office/drawing/2014/main" id="{5B534852-21EB-4540-8D7F-C6431C277C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3641" y="2309322"/>
            <a:ext cx="3696338" cy="3696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32264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46E53251-12BE-4E41-8911-E88C93EBEFBC}"/>
              </a:ext>
            </a:extLst>
          </p:cNvPr>
          <p:cNvPicPr>
            <a:picLocks noChangeAspect="1"/>
          </p:cNvPicPr>
          <p:nvPr/>
        </p:nvPicPr>
        <p:blipFill>
          <a:blip r:embed="rId2"/>
          <a:stretch>
            <a:fillRect/>
          </a:stretch>
        </p:blipFill>
        <p:spPr>
          <a:xfrm>
            <a:off x="1813310" y="296326"/>
            <a:ext cx="6651960" cy="6048601"/>
          </a:xfrm>
          <a:prstGeom prst="rect">
            <a:avLst/>
          </a:prstGeom>
        </p:spPr>
      </p:pic>
    </p:spTree>
    <p:extLst>
      <p:ext uri="{BB962C8B-B14F-4D97-AF65-F5344CB8AC3E}">
        <p14:creationId xmlns:p14="http://schemas.microsoft.com/office/powerpoint/2010/main" val="2452913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5EF2EBF8-C18B-48EE-9A95-785B4F77EF62}"/>
              </a:ext>
            </a:extLst>
          </p:cNvPr>
          <p:cNvPicPr>
            <a:picLocks noChangeAspect="1"/>
          </p:cNvPicPr>
          <p:nvPr/>
        </p:nvPicPr>
        <p:blipFill>
          <a:blip r:embed="rId2"/>
          <a:stretch>
            <a:fillRect/>
          </a:stretch>
        </p:blipFill>
        <p:spPr>
          <a:xfrm>
            <a:off x="2397771" y="264201"/>
            <a:ext cx="6183171" cy="5712393"/>
          </a:xfrm>
          <a:prstGeom prst="rect">
            <a:avLst/>
          </a:prstGeom>
        </p:spPr>
      </p:pic>
    </p:spTree>
    <p:extLst>
      <p:ext uri="{BB962C8B-B14F-4D97-AF65-F5344CB8AC3E}">
        <p14:creationId xmlns:p14="http://schemas.microsoft.com/office/powerpoint/2010/main" val="33868347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0E81CB7C-74C7-4D85-93DA-B8CDAE2258DA}"/>
              </a:ext>
            </a:extLst>
          </p:cNvPr>
          <p:cNvPicPr>
            <a:picLocks noChangeAspect="1"/>
          </p:cNvPicPr>
          <p:nvPr/>
        </p:nvPicPr>
        <p:blipFill>
          <a:blip r:embed="rId2"/>
          <a:stretch>
            <a:fillRect/>
          </a:stretch>
        </p:blipFill>
        <p:spPr>
          <a:xfrm>
            <a:off x="2595735" y="428000"/>
            <a:ext cx="6286993" cy="5755984"/>
          </a:xfrm>
          <a:prstGeom prst="rect">
            <a:avLst/>
          </a:prstGeom>
        </p:spPr>
      </p:pic>
    </p:spTree>
    <p:extLst>
      <p:ext uri="{BB962C8B-B14F-4D97-AF65-F5344CB8AC3E}">
        <p14:creationId xmlns:p14="http://schemas.microsoft.com/office/powerpoint/2010/main" val="604185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1.10 Gözle ve Uygula - </a:t>
            </a:r>
            <a:r>
              <a:rPr lang="tr-TR" sz="2400" b="0" i="0" u="none" strike="noStrike" baseline="0" dirty="0" err="1">
                <a:solidFill>
                  <a:srgbClr val="00809E"/>
                </a:solidFill>
                <a:latin typeface="Arial" panose="020B0604020202020204" pitchFamily="34" charset="0"/>
              </a:rPr>
              <a:t>Arduino</a:t>
            </a:r>
            <a:r>
              <a:rPr lang="tr-TR" sz="2400" b="0" i="0" u="none" strike="noStrike" baseline="0" dirty="0">
                <a:solidFill>
                  <a:srgbClr val="00809E"/>
                </a:solidFill>
                <a:latin typeface="Arial" panose="020B0604020202020204" pitchFamily="34" charset="0"/>
              </a:rPr>
              <a:t> IDE ile Ara Renkler (Öğrenci 1) </a:t>
            </a:r>
            <a:endParaRPr lang="tr-TR" sz="6000" dirty="0"/>
          </a:p>
        </p:txBody>
      </p:sp>
      <p:sp>
        <p:nvSpPr>
          <p:cNvPr id="3" name="İçerik Yer Tutucusu 2">
            <a:extLst>
              <a:ext uri="{FF2B5EF4-FFF2-40B4-BE49-F238E27FC236}">
                <a16:creationId xmlns:a16="http://schemas.microsoft.com/office/drawing/2014/main" id="{AFF74257-5779-49C0-BB93-C4B057726ED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RGB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330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endParaRPr lang="tr-TR" dirty="0"/>
          </a:p>
          <a:p>
            <a:r>
              <a:rPr lang="tr-TR" sz="1800" b="0" i="0" u="none" strike="noStrike" baseline="0" dirty="0">
                <a:solidFill>
                  <a:srgbClr val="000000"/>
                </a:solidFill>
                <a:latin typeface="Arial" panose="020B0604020202020204" pitchFamily="34" charset="0"/>
              </a:rPr>
              <a:t>Bu etkinlikteki amaç bir RGB LED’le </a:t>
            </a:r>
            <a:r>
              <a:rPr lang="tr-TR" sz="1800" b="1" i="0" u="none" strike="noStrike" baseline="0" dirty="0">
                <a:solidFill>
                  <a:srgbClr val="6F2F9F"/>
                </a:solidFill>
                <a:latin typeface="Arial" panose="020B0604020202020204" pitchFamily="34" charset="0"/>
              </a:rPr>
              <a:t>mor </a:t>
            </a:r>
            <a:r>
              <a:rPr lang="tr-TR" sz="1800" b="0" i="0" u="none" strike="noStrike" baseline="0" dirty="0">
                <a:solidFill>
                  <a:srgbClr val="000000"/>
                </a:solidFill>
                <a:latin typeface="Arial" panose="020B0604020202020204" pitchFamily="34" charset="0"/>
              </a:rPr>
              <a:t>ve </a:t>
            </a:r>
            <a:r>
              <a:rPr lang="tr-TR" sz="1800" b="1" i="0" u="none" strike="noStrike" baseline="0" dirty="0">
                <a:solidFill>
                  <a:srgbClr val="00AFEF"/>
                </a:solidFill>
                <a:latin typeface="Arial" panose="020B0604020202020204" pitchFamily="34" charset="0"/>
              </a:rPr>
              <a:t>turkuaz </a:t>
            </a:r>
            <a:r>
              <a:rPr lang="tr-TR" sz="1800" b="0" i="0" u="none" strike="noStrike" baseline="0" dirty="0">
                <a:solidFill>
                  <a:srgbClr val="000000"/>
                </a:solidFill>
                <a:latin typeface="Arial" panose="020B0604020202020204" pitchFamily="34" charset="0"/>
              </a:rPr>
              <a:t>renkleri yakmaktır. </a:t>
            </a:r>
            <a:endParaRPr lang="tr-TR" dirty="0"/>
          </a:p>
        </p:txBody>
      </p:sp>
    </p:spTree>
    <p:extLst>
      <p:ext uri="{BB962C8B-B14F-4D97-AF65-F5344CB8AC3E}">
        <p14:creationId xmlns:p14="http://schemas.microsoft.com/office/powerpoint/2010/main" val="14411206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DF093254-98BF-4FCA-B938-B987F832283D}"/>
              </a:ext>
            </a:extLst>
          </p:cNvPr>
          <p:cNvPicPr>
            <a:picLocks noChangeAspect="1"/>
          </p:cNvPicPr>
          <p:nvPr/>
        </p:nvPicPr>
        <p:blipFill>
          <a:blip r:embed="rId2"/>
          <a:stretch>
            <a:fillRect/>
          </a:stretch>
        </p:blipFill>
        <p:spPr>
          <a:xfrm>
            <a:off x="2716025" y="0"/>
            <a:ext cx="6140742" cy="6858000"/>
          </a:xfrm>
          <a:prstGeom prst="rect">
            <a:avLst/>
          </a:prstGeom>
        </p:spPr>
      </p:pic>
    </p:spTree>
    <p:extLst>
      <p:ext uri="{BB962C8B-B14F-4D97-AF65-F5344CB8AC3E}">
        <p14:creationId xmlns:p14="http://schemas.microsoft.com/office/powerpoint/2010/main" val="2849421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idx="4294967295"/>
          </p:nvPr>
        </p:nvSpPr>
        <p:spPr>
          <a:xfrm>
            <a:off x="1204118" y="-498688"/>
            <a:ext cx="9783763" cy="1509713"/>
          </a:xfrm>
        </p:spPr>
        <p:txBody>
          <a:bodyPr>
            <a:normAutofit/>
          </a:bodyPr>
          <a:lstStyle/>
          <a:p>
            <a:r>
              <a:rPr lang="tr-TR" sz="2400" b="0" i="0" u="none" strike="noStrike" baseline="0" dirty="0">
                <a:solidFill>
                  <a:schemeClr val="bg1"/>
                </a:solidFill>
                <a:latin typeface="Arial" panose="020B0604020202020204" pitchFamily="34" charset="0"/>
              </a:rPr>
              <a:t>1.11 Uygula - Gökkuşağındaki 7 Temel Renk (Öğrenci 2) </a:t>
            </a:r>
            <a:endParaRPr lang="tr-TR" sz="4800" dirty="0">
              <a:solidFill>
                <a:schemeClr val="bg1"/>
              </a:solidFill>
            </a:endParaRPr>
          </a:p>
        </p:txBody>
      </p:sp>
      <p:pic>
        <p:nvPicPr>
          <p:cNvPr id="5" name="Resim 4">
            <a:extLst>
              <a:ext uri="{FF2B5EF4-FFF2-40B4-BE49-F238E27FC236}">
                <a16:creationId xmlns:a16="http://schemas.microsoft.com/office/drawing/2014/main" id="{907D09A1-6C26-493D-B2CF-02C73866FB4C}"/>
              </a:ext>
            </a:extLst>
          </p:cNvPr>
          <p:cNvPicPr>
            <a:picLocks noChangeAspect="1"/>
          </p:cNvPicPr>
          <p:nvPr/>
        </p:nvPicPr>
        <p:blipFill>
          <a:blip r:embed="rId2"/>
          <a:stretch>
            <a:fillRect/>
          </a:stretch>
        </p:blipFill>
        <p:spPr>
          <a:xfrm>
            <a:off x="2267255" y="395926"/>
            <a:ext cx="7206237" cy="6462074"/>
          </a:xfrm>
          <a:prstGeom prst="rect">
            <a:avLst/>
          </a:prstGeom>
        </p:spPr>
      </p:pic>
    </p:spTree>
    <p:extLst>
      <p:ext uri="{BB962C8B-B14F-4D97-AF65-F5344CB8AC3E}">
        <p14:creationId xmlns:p14="http://schemas.microsoft.com/office/powerpoint/2010/main" val="2790313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1.12 Gözle ve Uygula – 3 </a:t>
            </a:r>
            <a:r>
              <a:rPr lang="tr-TR" sz="2400" b="0" i="0" u="none" strike="noStrike" baseline="0" dirty="0" err="1">
                <a:solidFill>
                  <a:srgbClr val="00809E"/>
                </a:solidFill>
                <a:latin typeface="Arial" panose="020B0604020202020204" pitchFamily="34" charset="0"/>
              </a:rPr>
              <a:t>potansiyometre</a:t>
            </a:r>
            <a:r>
              <a:rPr lang="tr-TR" sz="2400" b="0" i="0" u="none" strike="noStrike" baseline="0" dirty="0">
                <a:solidFill>
                  <a:srgbClr val="00809E"/>
                </a:solidFill>
                <a:latin typeface="Arial" panose="020B0604020202020204" pitchFamily="34" charset="0"/>
              </a:rPr>
              <a:t> ile RGB LED kontrolü (Öğrenci 1)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RGB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10K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a:t>
            </a:r>
            <a:r>
              <a:rPr lang="tr-TR" sz="1800" b="1" i="0" u="none" strike="noStrike" baseline="0" dirty="0" err="1">
                <a:solidFill>
                  <a:srgbClr val="006565"/>
                </a:solidFill>
                <a:latin typeface="Arial" panose="020B0604020202020204" pitchFamily="34" charset="0"/>
              </a:rPr>
              <a:t>Potansiyometre</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220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24516312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55185498-954E-4728-996A-38582CE37143}"/>
              </a:ext>
            </a:extLst>
          </p:cNvPr>
          <p:cNvPicPr>
            <a:picLocks noChangeAspect="1"/>
          </p:cNvPicPr>
          <p:nvPr/>
        </p:nvPicPr>
        <p:blipFill>
          <a:blip r:embed="rId2"/>
          <a:stretch>
            <a:fillRect/>
          </a:stretch>
        </p:blipFill>
        <p:spPr>
          <a:xfrm>
            <a:off x="0" y="430039"/>
            <a:ext cx="12192000" cy="5493640"/>
          </a:xfrm>
          <a:prstGeom prst="rect">
            <a:avLst/>
          </a:prstGeom>
        </p:spPr>
      </p:pic>
    </p:spTree>
    <p:extLst>
      <p:ext uri="{BB962C8B-B14F-4D97-AF65-F5344CB8AC3E}">
        <p14:creationId xmlns:p14="http://schemas.microsoft.com/office/powerpoint/2010/main" val="791141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7E6EA1AC-9D43-4DA7-B9F0-87BF2B834149}"/>
              </a:ext>
            </a:extLst>
          </p:cNvPr>
          <p:cNvPicPr>
            <a:picLocks noChangeAspect="1"/>
          </p:cNvPicPr>
          <p:nvPr/>
        </p:nvPicPr>
        <p:blipFill rotWithShape="1">
          <a:blip r:embed="rId2"/>
          <a:srcRect t="50000"/>
          <a:stretch/>
        </p:blipFill>
        <p:spPr>
          <a:xfrm>
            <a:off x="6183984" y="-1"/>
            <a:ext cx="5722604" cy="6711885"/>
          </a:xfrm>
          <a:prstGeom prst="rect">
            <a:avLst/>
          </a:prstGeom>
        </p:spPr>
      </p:pic>
      <p:pic>
        <p:nvPicPr>
          <p:cNvPr id="7" name="Resim 6">
            <a:extLst>
              <a:ext uri="{FF2B5EF4-FFF2-40B4-BE49-F238E27FC236}">
                <a16:creationId xmlns:a16="http://schemas.microsoft.com/office/drawing/2014/main" id="{E66546B0-DB4E-43FF-94B0-195A3B5D51C5}"/>
              </a:ext>
            </a:extLst>
          </p:cNvPr>
          <p:cNvPicPr>
            <a:picLocks noChangeAspect="1"/>
          </p:cNvPicPr>
          <p:nvPr/>
        </p:nvPicPr>
        <p:blipFill rotWithShape="1">
          <a:blip r:embed="rId2"/>
          <a:srcRect b="47904"/>
          <a:stretch/>
        </p:blipFill>
        <p:spPr>
          <a:xfrm>
            <a:off x="285412" y="0"/>
            <a:ext cx="5810587" cy="6711884"/>
          </a:xfrm>
          <a:prstGeom prst="rect">
            <a:avLst/>
          </a:prstGeom>
        </p:spPr>
      </p:pic>
    </p:spTree>
    <p:extLst>
      <p:ext uri="{BB962C8B-B14F-4D97-AF65-F5344CB8AC3E}">
        <p14:creationId xmlns:p14="http://schemas.microsoft.com/office/powerpoint/2010/main" val="130310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1.13 Gözle ve Uygula- LED Küpü Yapıyorum (Öğrenci 2) </a:t>
            </a:r>
            <a:endParaRPr lang="tr-TR" sz="4800" dirty="0"/>
          </a:p>
        </p:txBody>
      </p:sp>
      <p:sp>
        <p:nvSpPr>
          <p:cNvPr id="3" name="İçerik Yer Tutucusu 2">
            <a:extLst>
              <a:ext uri="{FF2B5EF4-FFF2-40B4-BE49-F238E27FC236}">
                <a16:creationId xmlns:a16="http://schemas.microsoft.com/office/drawing/2014/main" id="{AFF74257-5779-49C0-BB93-C4B057726ED6}"/>
              </a:ext>
            </a:extLst>
          </p:cNvPr>
          <p:cNvSpPr>
            <a:spLocks noGrp="1"/>
          </p:cNvSpPr>
          <p:nvPr>
            <p:ph idx="1"/>
          </p:nvPr>
        </p:nvSpPr>
        <p:spPr/>
        <p:txBody>
          <a:bodyPr/>
          <a:lstStyle/>
          <a:p>
            <a:endParaRPr lang="tr-TR"/>
          </a:p>
        </p:txBody>
      </p:sp>
      <p:pic>
        <p:nvPicPr>
          <p:cNvPr id="5" name="Resim 4">
            <a:extLst>
              <a:ext uri="{FF2B5EF4-FFF2-40B4-BE49-F238E27FC236}">
                <a16:creationId xmlns:a16="http://schemas.microsoft.com/office/drawing/2014/main" id="{DD4E9876-C116-4706-A24F-EAB16F923999}"/>
              </a:ext>
            </a:extLst>
          </p:cNvPr>
          <p:cNvPicPr>
            <a:picLocks noChangeAspect="1"/>
          </p:cNvPicPr>
          <p:nvPr/>
        </p:nvPicPr>
        <p:blipFill>
          <a:blip r:embed="rId2"/>
          <a:stretch>
            <a:fillRect/>
          </a:stretch>
        </p:blipFill>
        <p:spPr>
          <a:xfrm>
            <a:off x="1202919" y="2011680"/>
            <a:ext cx="9725789" cy="2890258"/>
          </a:xfrm>
          <a:prstGeom prst="rect">
            <a:avLst/>
          </a:prstGeom>
        </p:spPr>
      </p:pic>
    </p:spTree>
    <p:extLst>
      <p:ext uri="{BB962C8B-B14F-4D97-AF65-F5344CB8AC3E}">
        <p14:creationId xmlns:p14="http://schemas.microsoft.com/office/powerpoint/2010/main" val="1480430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lstStyle/>
          <a:p>
            <a:r>
              <a:rPr lang="tr-TR" dirty="0"/>
              <a:t>Yarı iletken</a:t>
            </a:r>
          </a:p>
        </p:txBody>
      </p:sp>
      <p:sp>
        <p:nvSpPr>
          <p:cNvPr id="3" name="İçerik Yer Tutucusu 2">
            <a:extLst>
              <a:ext uri="{FF2B5EF4-FFF2-40B4-BE49-F238E27FC236}">
                <a16:creationId xmlns:a16="http://schemas.microsoft.com/office/drawing/2014/main" id="{AFF74257-5779-49C0-BB93-C4B057726ED6}"/>
              </a:ext>
            </a:extLst>
          </p:cNvPr>
          <p:cNvSpPr>
            <a:spLocks noGrp="1"/>
          </p:cNvSpPr>
          <p:nvPr>
            <p:ph idx="1"/>
          </p:nvPr>
        </p:nvSpPr>
        <p:spPr>
          <a:xfrm>
            <a:off x="543043" y="1813658"/>
            <a:ext cx="7347192" cy="4206240"/>
          </a:xfrm>
        </p:spPr>
        <p:txBody>
          <a:bodyPr>
            <a:normAutofit/>
          </a:bodyPr>
          <a:lstStyle/>
          <a:p>
            <a:r>
              <a:rPr lang="tr-TR" sz="2000" b="0" i="0" u="none" strike="noStrike" baseline="0" dirty="0">
                <a:solidFill>
                  <a:srgbClr val="000000"/>
                </a:solidFill>
                <a:latin typeface="Arial" panose="020B0604020202020204" pitchFamily="34" charset="0"/>
              </a:rPr>
              <a:t>Bazı maddeler vardır ki bu iki türün de özelliklerini taşırlar. Belli durumlarda iletken gibi davranırken, belirli durumlarda ise yalıtkan gibi davranırlar. Örneğin yalıtkan gibi görünen bazı maddelere ısı verildiğinde bu maddelerin elektriği ilettiği görülür. Benzer şekilde bazı maddeler diğer hallerde yalıtkan gibi davranırken üzerine ışık düştüğünde elektrik akımını iletebilir. </a:t>
            </a:r>
          </a:p>
          <a:p>
            <a:r>
              <a:rPr lang="tr-TR" sz="2000" b="0" i="0" u="none" strike="noStrike" baseline="0" dirty="0" err="1">
                <a:solidFill>
                  <a:srgbClr val="000000"/>
                </a:solidFill>
                <a:latin typeface="Arial" panose="020B0604020202020204" pitchFamily="34" charset="0"/>
              </a:rPr>
              <a:t>Deneyap</a:t>
            </a:r>
            <a:r>
              <a:rPr lang="tr-TR" sz="2000" b="0" i="0" u="none" strike="noStrike" baseline="0" dirty="0">
                <a:solidFill>
                  <a:srgbClr val="000000"/>
                </a:solidFill>
                <a:latin typeface="Arial" panose="020B0604020202020204" pitchFamily="34" charset="0"/>
              </a:rPr>
              <a:t> Kartları ile de kullanılabilen birçok </a:t>
            </a:r>
            <a:r>
              <a:rPr lang="tr-TR" sz="2000" b="0" i="0" u="none" strike="noStrike" baseline="0" dirty="0" err="1">
                <a:solidFill>
                  <a:srgbClr val="000000"/>
                </a:solidFill>
                <a:latin typeface="Arial" panose="020B0604020202020204" pitchFamily="34" charset="0"/>
              </a:rPr>
              <a:t>sensörün</a:t>
            </a:r>
            <a:r>
              <a:rPr lang="tr-TR" sz="2000" b="0" i="0" u="none" strike="noStrike" baseline="0" dirty="0">
                <a:solidFill>
                  <a:srgbClr val="000000"/>
                </a:solidFill>
                <a:latin typeface="Arial" panose="020B0604020202020204" pitchFamily="34" charset="0"/>
              </a:rPr>
              <a:t> temel çalışma prensibi, belli koşullar altında iletkenlikleri değişen maddeler üzerine inşa edilmiştir. İşte bu özellikleri taşıyan maddelere </a:t>
            </a:r>
            <a:r>
              <a:rPr lang="tr-TR" sz="2000" b="1" i="0" u="none" strike="noStrike" baseline="0" dirty="0">
                <a:solidFill>
                  <a:srgbClr val="000000"/>
                </a:solidFill>
                <a:latin typeface="Arial" panose="020B0604020202020204" pitchFamily="34" charset="0"/>
              </a:rPr>
              <a:t>yarı iletken </a:t>
            </a:r>
            <a:r>
              <a:rPr lang="tr-TR" sz="2000" b="0" i="0" u="none" strike="noStrike" baseline="0" dirty="0">
                <a:solidFill>
                  <a:srgbClr val="000000"/>
                </a:solidFill>
                <a:latin typeface="Arial" panose="020B0604020202020204" pitchFamily="34" charset="0"/>
              </a:rPr>
              <a:t>maddeler denir. Yarı iletken maddeler ile yapılmış bazı temel elektronik devre elemanları vardır. Bunlar arasında </a:t>
            </a:r>
            <a:r>
              <a:rPr lang="tr-TR" sz="2000" b="0" i="1" u="none" strike="noStrike" baseline="0" dirty="0">
                <a:solidFill>
                  <a:srgbClr val="000000"/>
                </a:solidFill>
                <a:latin typeface="Arial" panose="020B0604020202020204" pitchFamily="34" charset="0"/>
              </a:rPr>
              <a:t>diyot </a:t>
            </a:r>
            <a:r>
              <a:rPr lang="tr-TR" sz="2000" b="0" i="0" u="none" strike="noStrike" baseline="0" dirty="0">
                <a:solidFill>
                  <a:srgbClr val="000000"/>
                </a:solidFill>
                <a:latin typeface="Arial" panose="020B0604020202020204" pitchFamily="34" charset="0"/>
              </a:rPr>
              <a:t>ve </a:t>
            </a:r>
            <a:r>
              <a:rPr lang="tr-TR" sz="2000" b="0" i="1" u="none" strike="noStrike" baseline="0" dirty="0" err="1">
                <a:solidFill>
                  <a:srgbClr val="000000"/>
                </a:solidFill>
                <a:latin typeface="Arial" panose="020B0604020202020204" pitchFamily="34" charset="0"/>
              </a:rPr>
              <a:t>transistörü</a:t>
            </a:r>
            <a:r>
              <a:rPr lang="tr-TR" sz="2000" b="0" i="1" u="none" strike="noStrike" baseline="0" dirty="0">
                <a:solidFill>
                  <a:srgbClr val="000000"/>
                </a:solidFill>
                <a:latin typeface="Arial" panose="020B0604020202020204" pitchFamily="34" charset="0"/>
              </a:rPr>
              <a:t> </a:t>
            </a:r>
            <a:r>
              <a:rPr lang="tr-TR" sz="2000" b="0" i="0" u="none" strike="noStrike" baseline="0" dirty="0">
                <a:solidFill>
                  <a:srgbClr val="000000"/>
                </a:solidFill>
                <a:latin typeface="Arial" panose="020B0604020202020204" pitchFamily="34" charset="0"/>
              </a:rPr>
              <a:t>sayabiliriz. </a:t>
            </a:r>
            <a:endParaRPr lang="tr-TR" sz="2400" dirty="0"/>
          </a:p>
        </p:txBody>
      </p:sp>
      <p:pic>
        <p:nvPicPr>
          <p:cNvPr id="2050" name="Picture 2" descr="Yarı İletkenlerin Tanıtılması">
            <a:extLst>
              <a:ext uri="{FF2B5EF4-FFF2-40B4-BE49-F238E27FC236}">
                <a16:creationId xmlns:a16="http://schemas.microsoft.com/office/drawing/2014/main" id="{4361C8BB-6A18-4A34-A6E8-C0C2E5434B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3537" y="801674"/>
            <a:ext cx="4098463" cy="5772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63703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E9153AB0-DCF2-4E8D-B5C3-C2A932120EF7}"/>
              </a:ext>
            </a:extLst>
          </p:cNvPr>
          <p:cNvPicPr>
            <a:picLocks noChangeAspect="1"/>
          </p:cNvPicPr>
          <p:nvPr/>
        </p:nvPicPr>
        <p:blipFill>
          <a:blip r:embed="rId2"/>
          <a:stretch>
            <a:fillRect/>
          </a:stretch>
        </p:blipFill>
        <p:spPr>
          <a:xfrm>
            <a:off x="1972635" y="194804"/>
            <a:ext cx="7934936" cy="6186744"/>
          </a:xfrm>
          <a:prstGeom prst="rect">
            <a:avLst/>
          </a:prstGeom>
        </p:spPr>
      </p:pic>
    </p:spTree>
    <p:extLst>
      <p:ext uri="{BB962C8B-B14F-4D97-AF65-F5344CB8AC3E}">
        <p14:creationId xmlns:p14="http://schemas.microsoft.com/office/powerpoint/2010/main" val="23805127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7E4461CB-E244-45AF-948D-3B2F43FFFEA4}"/>
              </a:ext>
            </a:extLst>
          </p:cNvPr>
          <p:cNvPicPr>
            <a:picLocks noChangeAspect="1"/>
          </p:cNvPicPr>
          <p:nvPr/>
        </p:nvPicPr>
        <p:blipFill>
          <a:blip r:embed="rId2"/>
          <a:stretch>
            <a:fillRect/>
          </a:stretch>
        </p:blipFill>
        <p:spPr>
          <a:xfrm>
            <a:off x="2646719" y="-13759"/>
            <a:ext cx="5554600" cy="6871759"/>
          </a:xfrm>
          <a:prstGeom prst="rect">
            <a:avLst/>
          </a:prstGeom>
        </p:spPr>
      </p:pic>
    </p:spTree>
    <p:extLst>
      <p:ext uri="{BB962C8B-B14F-4D97-AF65-F5344CB8AC3E}">
        <p14:creationId xmlns:p14="http://schemas.microsoft.com/office/powerpoint/2010/main" val="14522946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1.15 Gözle ve Uygula - LED Küpünü Farklı Aralıklarla Yakıp Söndürüyorum (Öğrenci 2)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endParaRPr lang="tr-TR"/>
          </a:p>
        </p:txBody>
      </p:sp>
    </p:spTree>
    <p:extLst>
      <p:ext uri="{BB962C8B-B14F-4D97-AF65-F5344CB8AC3E}">
        <p14:creationId xmlns:p14="http://schemas.microsoft.com/office/powerpoint/2010/main" val="19808878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EC4FFB91-008C-4C0B-83A5-F417AB8D6553}"/>
              </a:ext>
            </a:extLst>
          </p:cNvPr>
          <p:cNvPicPr>
            <a:picLocks noChangeAspect="1"/>
          </p:cNvPicPr>
          <p:nvPr/>
        </p:nvPicPr>
        <p:blipFill>
          <a:blip r:embed="rId2"/>
          <a:stretch>
            <a:fillRect/>
          </a:stretch>
        </p:blipFill>
        <p:spPr>
          <a:xfrm>
            <a:off x="2627865" y="23685"/>
            <a:ext cx="5262371" cy="6834315"/>
          </a:xfrm>
          <a:prstGeom prst="rect">
            <a:avLst/>
          </a:prstGeom>
        </p:spPr>
      </p:pic>
    </p:spTree>
    <p:extLst>
      <p:ext uri="{BB962C8B-B14F-4D97-AF65-F5344CB8AC3E}">
        <p14:creationId xmlns:p14="http://schemas.microsoft.com/office/powerpoint/2010/main" val="612790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1.16 Uygula - LED Küpünü Farklı Aralıklarla Yakıp Söndürüyorum (Öğrenci 1)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endParaRPr lang="tr-TR" dirty="0"/>
          </a:p>
        </p:txBody>
      </p:sp>
    </p:spTree>
    <p:extLst>
      <p:ext uri="{BB962C8B-B14F-4D97-AF65-F5344CB8AC3E}">
        <p14:creationId xmlns:p14="http://schemas.microsoft.com/office/powerpoint/2010/main" val="3292778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C01E83A7-592A-441F-87CB-31E4F770BB2B}"/>
              </a:ext>
            </a:extLst>
          </p:cNvPr>
          <p:cNvPicPr>
            <a:picLocks noChangeAspect="1"/>
          </p:cNvPicPr>
          <p:nvPr/>
        </p:nvPicPr>
        <p:blipFill>
          <a:blip r:embed="rId2"/>
          <a:stretch>
            <a:fillRect/>
          </a:stretch>
        </p:blipFill>
        <p:spPr>
          <a:xfrm>
            <a:off x="2348513" y="0"/>
            <a:ext cx="5249491" cy="6866991"/>
          </a:xfrm>
          <a:prstGeom prst="rect">
            <a:avLst/>
          </a:prstGeom>
        </p:spPr>
      </p:pic>
    </p:spTree>
    <p:extLst>
      <p:ext uri="{BB962C8B-B14F-4D97-AF65-F5344CB8AC3E}">
        <p14:creationId xmlns:p14="http://schemas.microsoft.com/office/powerpoint/2010/main" val="15026012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1.17 Uygula - Katlar Yanıp Sönüyor (Öğrenci 2)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r>
              <a:rPr lang="tr-TR" sz="1800" b="0" i="0" u="none" strike="noStrike" baseline="0" dirty="0">
                <a:solidFill>
                  <a:srgbClr val="000000"/>
                </a:solidFill>
                <a:latin typeface="Arial" panose="020B0604020202020204" pitchFamily="34" charset="0"/>
              </a:rPr>
              <a:t>(i) Birinci kattaki LED’ler yanar, </a:t>
            </a:r>
          </a:p>
          <a:p>
            <a:r>
              <a:rPr lang="tr-TR" sz="1800" b="0" i="0" u="none" strike="noStrike" baseline="0" dirty="0">
                <a:solidFill>
                  <a:srgbClr val="000000"/>
                </a:solidFill>
                <a:latin typeface="Arial" panose="020B0604020202020204" pitchFamily="34" charset="0"/>
              </a:rPr>
              <a:t>(ii) Birinci kattaki LED’ler söner ve ikinci kattakiler yanar, </a:t>
            </a:r>
          </a:p>
          <a:p>
            <a:r>
              <a:rPr lang="tr-TR" sz="1800" b="0" i="0" u="none" strike="noStrike" baseline="0" dirty="0">
                <a:solidFill>
                  <a:srgbClr val="000000"/>
                </a:solidFill>
                <a:latin typeface="Arial" panose="020B0604020202020204" pitchFamily="34" charset="0"/>
              </a:rPr>
              <a:t>(iii) İkinci kattaki LED’ler söner ve üçüncü kattakiler yanar, </a:t>
            </a:r>
          </a:p>
          <a:p>
            <a:r>
              <a:rPr lang="tr-TR" sz="1800" b="0" i="0" u="none" strike="noStrike" baseline="0" dirty="0">
                <a:solidFill>
                  <a:srgbClr val="000000"/>
                </a:solidFill>
                <a:latin typeface="Arial" panose="020B0604020202020204" pitchFamily="34" charset="0"/>
              </a:rPr>
              <a:t>(iv) Küpün tamamı yanar, </a:t>
            </a:r>
          </a:p>
          <a:p>
            <a:r>
              <a:rPr lang="tr-TR" sz="1800" b="0" i="0" u="none" strike="noStrike" baseline="0" dirty="0">
                <a:solidFill>
                  <a:srgbClr val="000000"/>
                </a:solidFill>
                <a:latin typeface="Arial" panose="020B0604020202020204" pitchFamily="34" charset="0"/>
              </a:rPr>
              <a:t>(v) Küpün tamamı söner, </a:t>
            </a:r>
          </a:p>
          <a:p>
            <a:r>
              <a:rPr lang="pt-BR" sz="1800" b="0" i="0" u="none" strike="noStrike" baseline="0" dirty="0">
                <a:solidFill>
                  <a:srgbClr val="000000"/>
                </a:solidFill>
                <a:latin typeface="Arial" panose="020B0604020202020204" pitchFamily="34" charset="0"/>
              </a:rPr>
              <a:t>(vi) S1, S3, S5, S7 ve S9 sütunlarındaki LED’ler sırasıyla yanar, </a:t>
            </a:r>
          </a:p>
          <a:p>
            <a:r>
              <a:rPr lang="tr-TR" sz="1800" b="0" i="0" u="none" strike="noStrike" baseline="0" dirty="0">
                <a:solidFill>
                  <a:srgbClr val="000000"/>
                </a:solidFill>
                <a:latin typeface="Arial" panose="020B0604020202020204" pitchFamily="34" charset="0"/>
              </a:rPr>
              <a:t>(vii) Bütün LED’ler söner </a:t>
            </a:r>
            <a:endParaRPr lang="tr-TR" dirty="0"/>
          </a:p>
        </p:txBody>
      </p:sp>
    </p:spTree>
    <p:extLst>
      <p:ext uri="{BB962C8B-B14F-4D97-AF65-F5344CB8AC3E}">
        <p14:creationId xmlns:p14="http://schemas.microsoft.com/office/powerpoint/2010/main" val="4307225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up 11">
            <a:extLst>
              <a:ext uri="{FF2B5EF4-FFF2-40B4-BE49-F238E27FC236}">
                <a16:creationId xmlns:a16="http://schemas.microsoft.com/office/drawing/2014/main" id="{F45BF5D4-F5BF-4BAA-8DE6-29B09B6FEA14}"/>
              </a:ext>
            </a:extLst>
          </p:cNvPr>
          <p:cNvGrpSpPr/>
          <p:nvPr/>
        </p:nvGrpSpPr>
        <p:grpSpPr>
          <a:xfrm>
            <a:off x="0" y="0"/>
            <a:ext cx="12192000" cy="6617616"/>
            <a:chOff x="0" y="0"/>
            <a:chExt cx="12192000" cy="4503867"/>
          </a:xfrm>
        </p:grpSpPr>
        <p:pic>
          <p:nvPicPr>
            <p:cNvPr id="5" name="Resim 4">
              <a:extLst>
                <a:ext uri="{FF2B5EF4-FFF2-40B4-BE49-F238E27FC236}">
                  <a16:creationId xmlns:a16="http://schemas.microsoft.com/office/drawing/2014/main" id="{1C3C66EE-2766-449B-AB95-6A2797392E2F}"/>
                </a:ext>
              </a:extLst>
            </p:cNvPr>
            <p:cNvPicPr>
              <a:picLocks noChangeAspect="1"/>
            </p:cNvPicPr>
            <p:nvPr/>
          </p:nvPicPr>
          <p:blipFill rotWithShape="1">
            <a:blip r:embed="rId2"/>
            <a:srcRect t="34605" r="54557"/>
            <a:stretch/>
          </p:blipFill>
          <p:spPr>
            <a:xfrm>
              <a:off x="2912882" y="0"/>
              <a:ext cx="3242822" cy="4489101"/>
            </a:xfrm>
            <a:prstGeom prst="rect">
              <a:avLst/>
            </a:prstGeom>
          </p:spPr>
        </p:pic>
        <p:pic>
          <p:nvPicPr>
            <p:cNvPr id="7" name="Resim 6">
              <a:extLst>
                <a:ext uri="{FF2B5EF4-FFF2-40B4-BE49-F238E27FC236}">
                  <a16:creationId xmlns:a16="http://schemas.microsoft.com/office/drawing/2014/main" id="{D202D83E-4057-412B-81E1-05E4DBE49A1C}"/>
                </a:ext>
              </a:extLst>
            </p:cNvPr>
            <p:cNvPicPr>
              <a:picLocks noChangeAspect="1"/>
            </p:cNvPicPr>
            <p:nvPr/>
          </p:nvPicPr>
          <p:blipFill rotWithShape="1">
            <a:blip r:embed="rId2"/>
            <a:srcRect l="-696" r="47353" b="64312"/>
            <a:stretch/>
          </p:blipFill>
          <p:spPr>
            <a:xfrm>
              <a:off x="0" y="14766"/>
              <a:ext cx="2912882" cy="4489101"/>
            </a:xfrm>
            <a:prstGeom prst="rect">
              <a:avLst/>
            </a:prstGeom>
          </p:spPr>
        </p:pic>
        <p:pic>
          <p:nvPicPr>
            <p:cNvPr id="9" name="Resim 8">
              <a:extLst>
                <a:ext uri="{FF2B5EF4-FFF2-40B4-BE49-F238E27FC236}">
                  <a16:creationId xmlns:a16="http://schemas.microsoft.com/office/drawing/2014/main" id="{62EEB0A6-49A4-4529-B05E-87927F25E3B9}"/>
                </a:ext>
              </a:extLst>
            </p:cNvPr>
            <p:cNvPicPr>
              <a:picLocks noChangeAspect="1"/>
            </p:cNvPicPr>
            <p:nvPr/>
          </p:nvPicPr>
          <p:blipFill rotWithShape="1">
            <a:blip r:embed="rId2"/>
            <a:srcRect l="51905" t="46994" r="345"/>
            <a:stretch/>
          </p:blipFill>
          <p:spPr>
            <a:xfrm>
              <a:off x="8949178" y="14766"/>
              <a:ext cx="3242822" cy="4489100"/>
            </a:xfrm>
            <a:prstGeom prst="rect">
              <a:avLst/>
            </a:prstGeom>
          </p:spPr>
        </p:pic>
        <p:pic>
          <p:nvPicPr>
            <p:cNvPr id="11" name="Resim 10">
              <a:extLst>
                <a:ext uri="{FF2B5EF4-FFF2-40B4-BE49-F238E27FC236}">
                  <a16:creationId xmlns:a16="http://schemas.microsoft.com/office/drawing/2014/main" id="{586542CF-F8CE-438F-B23F-6C88C81FFBF7}"/>
                </a:ext>
              </a:extLst>
            </p:cNvPr>
            <p:cNvPicPr>
              <a:picLocks noChangeAspect="1"/>
            </p:cNvPicPr>
            <p:nvPr/>
          </p:nvPicPr>
          <p:blipFill rotWithShape="1">
            <a:blip r:embed="rId2"/>
            <a:srcRect l="52647" b="51391"/>
            <a:stretch/>
          </p:blipFill>
          <p:spPr>
            <a:xfrm>
              <a:off x="6155704" y="0"/>
              <a:ext cx="2793474" cy="4489100"/>
            </a:xfrm>
            <a:prstGeom prst="rect">
              <a:avLst/>
            </a:prstGeom>
          </p:spPr>
        </p:pic>
      </p:grpSp>
    </p:spTree>
    <p:extLst>
      <p:ext uri="{BB962C8B-B14F-4D97-AF65-F5344CB8AC3E}">
        <p14:creationId xmlns:p14="http://schemas.microsoft.com/office/powerpoint/2010/main" val="3917498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lstStyle/>
          <a:p>
            <a:r>
              <a:rPr lang="tr-TR" dirty="0"/>
              <a:t>diyot</a:t>
            </a:r>
          </a:p>
        </p:txBody>
      </p:sp>
      <p:pic>
        <p:nvPicPr>
          <p:cNvPr id="3074" name="Picture 2" descr="Diyot Nedir, Ne İşe Yarar? - Aydınlatma Portalı">
            <a:extLst>
              <a:ext uri="{FF2B5EF4-FFF2-40B4-BE49-F238E27FC236}">
                <a16:creationId xmlns:a16="http://schemas.microsoft.com/office/drawing/2014/main" id="{BF7AE94B-84FE-4FA8-9B14-300343E012E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097624" y="1792937"/>
            <a:ext cx="4094375" cy="2303086"/>
          </a:xfrm>
          <a:prstGeom prst="rect">
            <a:avLst/>
          </a:prstGeom>
          <a:noFill/>
          <a:extLst>
            <a:ext uri="{909E8E84-426E-40DD-AFC4-6F175D3DCCD1}">
              <a14:hiddenFill xmlns:a14="http://schemas.microsoft.com/office/drawing/2010/main">
                <a:solidFill>
                  <a:srgbClr val="FFFFFF"/>
                </a:solidFill>
              </a14:hiddenFill>
            </a:ext>
          </a:extLst>
        </p:spPr>
      </p:pic>
      <p:sp>
        <p:nvSpPr>
          <p:cNvPr id="6" name="Metin kutusu 5">
            <a:extLst>
              <a:ext uri="{FF2B5EF4-FFF2-40B4-BE49-F238E27FC236}">
                <a16:creationId xmlns:a16="http://schemas.microsoft.com/office/drawing/2014/main" id="{D72DC76B-ECBD-4BBB-91DF-5FF8915A8F0E}"/>
              </a:ext>
            </a:extLst>
          </p:cNvPr>
          <p:cNvSpPr txBox="1"/>
          <p:nvPr/>
        </p:nvSpPr>
        <p:spPr>
          <a:xfrm>
            <a:off x="219174" y="2165511"/>
            <a:ext cx="6094428" cy="3139321"/>
          </a:xfrm>
          <a:prstGeom prst="rect">
            <a:avLst/>
          </a:prstGeom>
          <a:noFill/>
        </p:spPr>
        <p:txBody>
          <a:bodyPr wrap="square">
            <a:spAutoFit/>
          </a:bodyPr>
          <a:lstStyle/>
          <a:p>
            <a:r>
              <a:rPr lang="tr-TR" sz="1800" b="0" i="0" u="none" strike="noStrike" baseline="0" dirty="0">
                <a:solidFill>
                  <a:srgbClr val="000000"/>
                </a:solidFill>
                <a:latin typeface="Arial" panose="020B0604020202020204" pitchFamily="34" charset="0"/>
              </a:rPr>
              <a:t>Diyot “P” ve “N” tipi iki yarı iletken maddenin birleşmesinden oluşur. </a:t>
            </a:r>
          </a:p>
          <a:p>
            <a:endParaRPr lang="tr-TR" sz="1800" b="0" i="0" u="none" strike="noStrike" baseline="0" dirty="0">
              <a:solidFill>
                <a:srgbClr val="000000"/>
              </a:solidFill>
              <a:latin typeface="Arial" panose="020B0604020202020204" pitchFamily="34" charset="0"/>
            </a:endParaRPr>
          </a:p>
          <a:p>
            <a:r>
              <a:rPr lang="tr-TR" sz="1800" b="0" i="0" u="none" strike="noStrike" baseline="0" dirty="0">
                <a:solidFill>
                  <a:srgbClr val="000000"/>
                </a:solidFill>
                <a:latin typeface="Arial" panose="020B0604020202020204" pitchFamily="34" charset="0"/>
              </a:rPr>
              <a:t>Anot bağlantı noktasına “+” ve katot bağlantı noktasına “-“ yüklü gerilim uygulandığına diyot iletken hale gelir ve akım geçirmeye başlar. </a:t>
            </a:r>
          </a:p>
          <a:p>
            <a:endParaRPr lang="tr-TR" dirty="0">
              <a:solidFill>
                <a:srgbClr val="000000"/>
              </a:solidFill>
              <a:latin typeface="Arial" panose="020B0604020202020204" pitchFamily="34" charset="0"/>
            </a:endParaRPr>
          </a:p>
          <a:p>
            <a:r>
              <a:rPr lang="tr-TR" sz="1800" b="0" i="0" u="none" strike="noStrike" baseline="0" dirty="0">
                <a:solidFill>
                  <a:srgbClr val="000000"/>
                </a:solidFill>
                <a:latin typeface="Arial" panose="020B0604020202020204" pitchFamily="34" charset="0"/>
              </a:rPr>
              <a:t>Diyotta kullanılan yarı iletken maddenin cinsine bağlı olmak üzere (Silisyum~0.7 V veya Germanyum~0.2 V) eşik değer aşıldığı an diyot iletken gibi hareket etmeye başlar. </a:t>
            </a:r>
            <a:endParaRPr lang="tr-TR" dirty="0"/>
          </a:p>
        </p:txBody>
      </p:sp>
      <p:pic>
        <p:nvPicPr>
          <p:cNvPr id="7" name="Resim 6">
            <a:extLst>
              <a:ext uri="{FF2B5EF4-FFF2-40B4-BE49-F238E27FC236}">
                <a16:creationId xmlns:a16="http://schemas.microsoft.com/office/drawing/2014/main" id="{8E6C4556-5862-4F49-98FD-AA53CA441241}"/>
              </a:ext>
            </a:extLst>
          </p:cNvPr>
          <p:cNvPicPr>
            <a:picLocks noChangeAspect="1"/>
          </p:cNvPicPr>
          <p:nvPr/>
        </p:nvPicPr>
        <p:blipFill>
          <a:blip r:embed="rId3"/>
          <a:stretch>
            <a:fillRect/>
          </a:stretch>
        </p:blipFill>
        <p:spPr>
          <a:xfrm>
            <a:off x="8097624" y="4096023"/>
            <a:ext cx="4076103" cy="536810"/>
          </a:xfrm>
          <a:prstGeom prst="rect">
            <a:avLst/>
          </a:prstGeom>
        </p:spPr>
      </p:pic>
      <p:pic>
        <p:nvPicPr>
          <p:cNvPr id="9" name="Resim 8">
            <a:extLst>
              <a:ext uri="{FF2B5EF4-FFF2-40B4-BE49-F238E27FC236}">
                <a16:creationId xmlns:a16="http://schemas.microsoft.com/office/drawing/2014/main" id="{C05C6AE7-A5B1-4EF0-A0C3-178DE3315AB7}"/>
              </a:ext>
            </a:extLst>
          </p:cNvPr>
          <p:cNvPicPr>
            <a:picLocks noChangeAspect="1"/>
          </p:cNvPicPr>
          <p:nvPr/>
        </p:nvPicPr>
        <p:blipFill>
          <a:blip r:embed="rId4"/>
          <a:stretch>
            <a:fillRect/>
          </a:stretch>
        </p:blipFill>
        <p:spPr>
          <a:xfrm>
            <a:off x="8097624" y="4632833"/>
            <a:ext cx="4076103" cy="1707810"/>
          </a:xfrm>
          <a:prstGeom prst="rect">
            <a:avLst/>
          </a:prstGeom>
        </p:spPr>
      </p:pic>
    </p:spTree>
    <p:extLst>
      <p:ext uri="{BB962C8B-B14F-4D97-AF65-F5344CB8AC3E}">
        <p14:creationId xmlns:p14="http://schemas.microsoft.com/office/powerpoint/2010/main" val="2144909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1.3 Gözle ve Uygula - </a:t>
            </a:r>
            <a:r>
              <a:rPr lang="tr-TR" sz="2400" b="0" i="0" u="none" strike="noStrike" baseline="0" dirty="0" err="1">
                <a:solidFill>
                  <a:srgbClr val="00809E"/>
                </a:solidFill>
                <a:latin typeface="Arial" panose="020B0604020202020204" pitchFamily="34" charset="0"/>
              </a:rPr>
              <a:t>Avometre</a:t>
            </a:r>
            <a:r>
              <a:rPr lang="tr-TR" sz="2400" b="0" i="0" u="none" strike="noStrike" baseline="0" dirty="0">
                <a:solidFill>
                  <a:srgbClr val="00809E"/>
                </a:solidFill>
                <a:latin typeface="Arial" panose="020B0604020202020204" pitchFamily="34" charset="0"/>
              </a:rPr>
              <a:t> ile direnç, gerilim ve akım ölçüyorum (öğrenci 1)</a:t>
            </a:r>
            <a:endParaRPr lang="tr-TR" sz="4800" dirty="0"/>
          </a:p>
        </p:txBody>
      </p:sp>
      <p:sp>
        <p:nvSpPr>
          <p:cNvPr id="3" name="İçerik Yer Tutucusu 2">
            <a:extLst>
              <a:ext uri="{FF2B5EF4-FFF2-40B4-BE49-F238E27FC236}">
                <a16:creationId xmlns:a16="http://schemas.microsoft.com/office/drawing/2014/main" id="{AFF74257-5779-49C0-BB93-C4B057726ED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Avometre</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330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Potansiyometre</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endParaRPr lang="tr-TR" dirty="0"/>
          </a:p>
        </p:txBody>
      </p:sp>
      <p:pic>
        <p:nvPicPr>
          <p:cNvPr id="5" name="Resim 4">
            <a:extLst>
              <a:ext uri="{FF2B5EF4-FFF2-40B4-BE49-F238E27FC236}">
                <a16:creationId xmlns:a16="http://schemas.microsoft.com/office/drawing/2014/main" id="{B2CF9834-1AA7-4210-BC46-AA2EF5AECDCD}"/>
              </a:ext>
            </a:extLst>
          </p:cNvPr>
          <p:cNvPicPr>
            <a:picLocks noChangeAspect="1"/>
          </p:cNvPicPr>
          <p:nvPr/>
        </p:nvPicPr>
        <p:blipFill>
          <a:blip r:embed="rId2"/>
          <a:stretch>
            <a:fillRect/>
          </a:stretch>
        </p:blipFill>
        <p:spPr>
          <a:xfrm>
            <a:off x="7936572" y="1792936"/>
            <a:ext cx="4255428" cy="5065064"/>
          </a:xfrm>
          <a:prstGeom prst="rect">
            <a:avLst/>
          </a:prstGeom>
        </p:spPr>
      </p:pic>
    </p:spTree>
    <p:extLst>
      <p:ext uri="{BB962C8B-B14F-4D97-AF65-F5344CB8AC3E}">
        <p14:creationId xmlns:p14="http://schemas.microsoft.com/office/powerpoint/2010/main" val="1841132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normAutofit/>
          </a:bodyPr>
          <a:lstStyle/>
          <a:p>
            <a:r>
              <a:rPr lang="es-ES" sz="2400" b="0" i="0" u="none" strike="noStrike" baseline="0" dirty="0">
                <a:solidFill>
                  <a:srgbClr val="00809E"/>
                </a:solidFill>
                <a:latin typeface="Arial" panose="020B0604020202020204" pitchFamily="34" charset="0"/>
              </a:rPr>
              <a:t>1.4 Uygula- Diyot (Öğrenci 2) </a:t>
            </a:r>
            <a:endParaRPr lang="tr-TR" sz="4800"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Avometre</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Diyot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3313207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59E2F3-74B5-4E6A-ABB6-648A53E45963}"/>
              </a:ext>
            </a:extLst>
          </p:cNvPr>
          <p:cNvSpPr>
            <a:spLocks noGrp="1"/>
          </p:cNvSpPr>
          <p:nvPr>
            <p:ph type="title"/>
          </p:nvPr>
        </p:nvSpPr>
        <p:spPr/>
        <p:txBody>
          <a:bodyPr>
            <a:normAutofit/>
          </a:bodyPr>
          <a:lstStyle/>
          <a:p>
            <a:r>
              <a:rPr lang="tr-TR" sz="2400" b="0" i="0" u="none" strike="noStrike" baseline="0" dirty="0">
                <a:solidFill>
                  <a:srgbClr val="00809E"/>
                </a:solidFill>
                <a:latin typeface="Arial" panose="020B0604020202020204" pitchFamily="34" charset="0"/>
              </a:rPr>
              <a:t>1.5 Gözle ve Uygula – </a:t>
            </a:r>
            <a:r>
              <a:rPr lang="tr-TR" sz="2400" b="0" i="0" u="none" strike="noStrike" baseline="0" dirty="0" err="1">
                <a:solidFill>
                  <a:srgbClr val="00809E"/>
                </a:solidFill>
                <a:latin typeface="Arial" panose="020B0604020202020204" pitchFamily="34" charset="0"/>
              </a:rPr>
              <a:t>Buzzer</a:t>
            </a:r>
            <a:r>
              <a:rPr lang="tr-TR" sz="2400" b="0" i="0" u="none" strike="noStrike" baseline="0" dirty="0">
                <a:solidFill>
                  <a:srgbClr val="00809E"/>
                </a:solidFill>
                <a:latin typeface="Arial" panose="020B0604020202020204" pitchFamily="34" charset="0"/>
              </a:rPr>
              <a:t> diyot uygulaması (Öğrenci 1) </a:t>
            </a:r>
            <a:endParaRPr lang="tr-TR" sz="4800" dirty="0"/>
          </a:p>
        </p:txBody>
      </p:sp>
      <p:sp>
        <p:nvSpPr>
          <p:cNvPr id="3" name="İçerik Yer Tutucusu 2">
            <a:extLst>
              <a:ext uri="{FF2B5EF4-FFF2-40B4-BE49-F238E27FC236}">
                <a16:creationId xmlns:a16="http://schemas.microsoft.com/office/drawing/2014/main" id="{AFF74257-5779-49C0-BB93-C4B057726ED6}"/>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Diyot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Buzzer</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100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4045211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D572A54-9F71-4C11-B3C4-161C5BD694A8}"/>
              </a:ext>
            </a:extLst>
          </p:cNvPr>
          <p:cNvSpPr>
            <a:spLocks noGrp="1"/>
          </p:cNvSpPr>
          <p:nvPr>
            <p:ph type="title"/>
          </p:nvPr>
        </p:nvSpPr>
        <p:spPr/>
        <p:txBody>
          <a:bodyPr/>
          <a:lstStyle/>
          <a:p>
            <a:endParaRPr lang="tr-TR" dirty="0"/>
          </a:p>
        </p:txBody>
      </p:sp>
      <p:sp>
        <p:nvSpPr>
          <p:cNvPr id="3" name="İçerik Yer Tutucusu 2">
            <a:extLst>
              <a:ext uri="{FF2B5EF4-FFF2-40B4-BE49-F238E27FC236}">
                <a16:creationId xmlns:a16="http://schemas.microsoft.com/office/drawing/2014/main" id="{BC22F3E0-2C48-400B-BC3D-FEDB816E9CB6}"/>
              </a:ext>
            </a:extLst>
          </p:cNvPr>
          <p:cNvSpPr>
            <a:spLocks noGrp="1"/>
          </p:cNvSpPr>
          <p:nvPr>
            <p:ph idx="1"/>
          </p:nvPr>
        </p:nvSpPr>
        <p:spPr/>
        <p:txBody>
          <a:bodyPr/>
          <a:lstStyle/>
          <a:p>
            <a:pPr algn="l"/>
            <a:endParaRPr lang="tr-TR" sz="1800" b="0" i="0" u="none" strike="noStrike" baseline="0" dirty="0">
              <a:solidFill>
                <a:srgbClr val="000000"/>
              </a:solidFill>
              <a:latin typeface="Symbol" panose="05050102010706020507" pitchFamily="18" charset="2"/>
            </a:endParaRPr>
          </a:p>
          <a:p>
            <a:r>
              <a:rPr lang="tr-TR" dirty="0"/>
              <a:t>Kristal diyot</a:t>
            </a:r>
          </a:p>
          <a:p>
            <a:r>
              <a:rPr lang="tr-TR" dirty="0" err="1"/>
              <a:t>Zener</a:t>
            </a:r>
            <a:r>
              <a:rPr lang="tr-TR" dirty="0"/>
              <a:t> diyot</a:t>
            </a:r>
          </a:p>
          <a:p>
            <a:r>
              <a:rPr lang="tr-TR" dirty="0"/>
              <a:t>Tünel diyot</a:t>
            </a:r>
          </a:p>
          <a:p>
            <a:r>
              <a:rPr lang="tr-TR" dirty="0"/>
              <a:t>Foto diyot</a:t>
            </a:r>
          </a:p>
          <a:p>
            <a:r>
              <a:rPr lang="tr-TR" dirty="0"/>
              <a:t>LED</a:t>
            </a:r>
          </a:p>
          <a:p>
            <a:r>
              <a:rPr lang="tr-TR" dirty="0"/>
              <a:t>Ayarlanabilir kapasiteli diyot</a:t>
            </a:r>
          </a:p>
        </p:txBody>
      </p:sp>
      <p:pic>
        <p:nvPicPr>
          <p:cNvPr id="4098" name="Picture 2" descr="Diyot Nedir? Nasıl Çalışır? Diyot Çeşitleri Nelerdir? - Çubuk LED">
            <a:extLst>
              <a:ext uri="{FF2B5EF4-FFF2-40B4-BE49-F238E27FC236}">
                <a16:creationId xmlns:a16="http://schemas.microsoft.com/office/drawing/2014/main" id="{43A83D58-A0A5-4A6A-BD1D-51EAB3170C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5749" y="2011680"/>
            <a:ext cx="619125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0524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0D752DB4-4D73-46A1-AD5D-265372E07241}"/>
              </a:ext>
            </a:extLst>
          </p:cNvPr>
          <p:cNvPicPr>
            <a:picLocks noGrp="1" noChangeAspect="1"/>
          </p:cNvPicPr>
          <p:nvPr>
            <p:ph idx="4294967295"/>
          </p:nvPr>
        </p:nvPicPr>
        <p:blipFill>
          <a:blip r:embed="rId2"/>
          <a:stretch>
            <a:fillRect/>
          </a:stretch>
        </p:blipFill>
        <p:spPr>
          <a:xfrm>
            <a:off x="1084082" y="1170904"/>
            <a:ext cx="9492792" cy="4569838"/>
          </a:xfrm>
        </p:spPr>
      </p:pic>
    </p:spTree>
    <p:extLst>
      <p:ext uri="{BB962C8B-B14F-4D97-AF65-F5344CB8AC3E}">
        <p14:creationId xmlns:p14="http://schemas.microsoft.com/office/powerpoint/2010/main" val="28983255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Şeritli">
  <a:themeElements>
    <a:clrScheme name="Şeritli">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Şeritli">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Şeritli">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Şeritli</Template>
  <TotalTime>56</TotalTime>
  <Words>576</Words>
  <Application>Microsoft Office PowerPoint</Application>
  <PresentationFormat>Geniş ekran</PresentationFormat>
  <Paragraphs>86</Paragraphs>
  <Slides>37</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37</vt:i4>
      </vt:variant>
    </vt:vector>
  </HeadingPairs>
  <TitlesOfParts>
    <vt:vector size="43" baseType="lpstr">
      <vt:lpstr>Arial</vt:lpstr>
      <vt:lpstr>Corbel</vt:lpstr>
      <vt:lpstr>Symbol</vt:lpstr>
      <vt:lpstr>Trebuchet MS</vt:lpstr>
      <vt:lpstr>Wingdings</vt:lpstr>
      <vt:lpstr>Şeritli</vt:lpstr>
      <vt:lpstr>3. Bölüm – Diyot ve LED Uygulamaları </vt:lpstr>
      <vt:lpstr>İletken ve yalıtkan kavramı</vt:lpstr>
      <vt:lpstr>Yarı iletken</vt:lpstr>
      <vt:lpstr>diyot</vt:lpstr>
      <vt:lpstr>1.3 Gözle ve Uygula - Avometre ile direnç, gerilim ve akım ölçüyorum (öğrenci 1)</vt:lpstr>
      <vt:lpstr>1.4 Uygula- Diyot (Öğrenci 2) </vt:lpstr>
      <vt:lpstr>1.5 Gözle ve Uygula – Buzzer diyot uygulaması (Öğrenci 1) </vt:lpstr>
      <vt:lpstr>PowerPoint Sunusu</vt:lpstr>
      <vt:lpstr>PowerPoint Sunusu</vt:lpstr>
      <vt:lpstr>1.6 Gözle ve Uygula - Diyot ile “VE” Kapısı Yapıyorum (Öğrenci 2) </vt:lpstr>
      <vt:lpstr>PowerPoint Sunusu</vt:lpstr>
      <vt:lpstr>PowerPoint Sunusu</vt:lpstr>
      <vt:lpstr>PowerPoint Sunusu</vt:lpstr>
      <vt:lpstr>1.7 Gözle ve Uygula - Kaç Buzzer’dan Ses Çıkıyor? (Öğrenci 1) </vt:lpstr>
      <vt:lpstr>PowerPoint Sunusu</vt:lpstr>
      <vt:lpstr>PowerPoint Sunusu</vt:lpstr>
      <vt:lpstr>1.8 Gözle - RGB LED ile Farklı Renkler </vt:lpstr>
      <vt:lpstr>PowerPoint Sunusu</vt:lpstr>
      <vt:lpstr>PowerPoint Sunusu</vt:lpstr>
      <vt:lpstr>PowerPoint Sunusu</vt:lpstr>
      <vt:lpstr>PowerPoint Sunusu</vt:lpstr>
      <vt:lpstr>PowerPoint Sunusu</vt:lpstr>
      <vt:lpstr>1.10 Gözle ve Uygula - Arduino IDE ile Ara Renkler (Öğrenci 1) </vt:lpstr>
      <vt:lpstr>PowerPoint Sunusu</vt:lpstr>
      <vt:lpstr>1.11 Uygula - Gökkuşağındaki 7 Temel Renk (Öğrenci 2) </vt:lpstr>
      <vt:lpstr>1.12 Gözle ve Uygula – 3 potansiyometre ile RGB LED kontrolü (Öğrenci 1) </vt:lpstr>
      <vt:lpstr>PowerPoint Sunusu</vt:lpstr>
      <vt:lpstr>PowerPoint Sunusu</vt:lpstr>
      <vt:lpstr>1.13 Gözle ve Uygula- LED Küpü Yapıyorum (Öğrenci 2) </vt:lpstr>
      <vt:lpstr>PowerPoint Sunusu</vt:lpstr>
      <vt:lpstr>PowerPoint Sunusu</vt:lpstr>
      <vt:lpstr>1.15 Gözle ve Uygula - LED Küpünü Farklı Aralıklarla Yakıp Söndürüyorum (Öğrenci 2) </vt:lpstr>
      <vt:lpstr>PowerPoint Sunusu</vt:lpstr>
      <vt:lpstr>1.16 Uygula - LED Küpünü Farklı Aralıklarla Yakıp Söndürüyorum (Öğrenci 1) </vt:lpstr>
      <vt:lpstr>PowerPoint Sunusu</vt:lpstr>
      <vt:lpstr>1.17 Uygula - Katlar Yanıp Sönüyor (Öğrenci 2) </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 Bölüm – Diyot ve LED Uygulamaları </dc:title>
  <dc:creator>HA</dc:creator>
  <cp:lastModifiedBy>HA</cp:lastModifiedBy>
  <cp:revision>26</cp:revision>
  <dcterms:created xsi:type="dcterms:W3CDTF">2023-09-23T08:01:12Z</dcterms:created>
  <dcterms:modified xsi:type="dcterms:W3CDTF">2023-09-23T08:57:46Z</dcterms:modified>
</cp:coreProperties>
</file>

<file path=docProps/thumbnail.jpeg>
</file>